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318" r:id="rId3"/>
    <p:sldId id="339" r:id="rId4"/>
    <p:sldId id="329" r:id="rId5"/>
    <p:sldId id="330" r:id="rId6"/>
    <p:sldId id="347" r:id="rId7"/>
    <p:sldId id="341" r:id="rId8"/>
    <p:sldId id="342" r:id="rId9"/>
    <p:sldId id="333" r:id="rId10"/>
    <p:sldId id="335" r:id="rId11"/>
    <p:sldId id="343" r:id="rId12"/>
    <p:sldId id="348" r:id="rId13"/>
    <p:sldId id="336" r:id="rId14"/>
    <p:sldId id="346" r:id="rId15"/>
    <p:sldId id="345" r:id="rId16"/>
    <p:sldId id="349" r:id="rId17"/>
    <p:sldId id="338" r:id="rId18"/>
    <p:sldId id="354" r:id="rId19"/>
    <p:sldId id="353" r:id="rId20"/>
    <p:sldId id="351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29" autoAdjust="0"/>
  </p:normalViewPr>
  <p:slideViewPr>
    <p:cSldViewPr showGuides="1">
      <p:cViewPr varScale="1">
        <p:scale>
          <a:sx n="85" d="100"/>
          <a:sy n="85" d="100"/>
        </p:scale>
        <p:origin x="547" y="58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11/9/2023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disha_Gramya_Ban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0CE4-B9AF-A9BE-96FA-BC607DF7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11A95-BBE4-6E5C-B02C-2F2F7093F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-30000" contras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685621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9B112-C624-E01C-7608-F2462E71B1BB}"/>
              </a:ext>
            </a:extLst>
          </p:cNvPr>
          <p:cNvSpPr txBox="1"/>
          <p:nvPr/>
        </p:nvSpPr>
        <p:spPr>
          <a:xfrm>
            <a:off x="152109" y="4312829"/>
            <a:ext cx="2822439" cy="2430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999" dirty="0">
                <a:solidFill>
                  <a:schemeClr val="bg1"/>
                </a:solidFill>
              </a:rPr>
              <a:t>GROUP 15</a:t>
            </a:r>
          </a:p>
          <a:p>
            <a:r>
              <a:rPr lang="en-IN" sz="2799" i="1" dirty="0">
                <a:solidFill>
                  <a:schemeClr val="bg1"/>
                </a:solidFill>
              </a:rPr>
              <a:t>-Souhardya Mitra</a:t>
            </a:r>
          </a:p>
          <a:p>
            <a:r>
              <a:rPr lang="en-IN" sz="2799" i="1" dirty="0">
                <a:solidFill>
                  <a:schemeClr val="bg1"/>
                </a:solidFill>
              </a:rPr>
              <a:t>-Hemant Nikhade</a:t>
            </a:r>
          </a:p>
          <a:p>
            <a:r>
              <a:rPr lang="en-IN" sz="2799" i="1" dirty="0">
                <a:solidFill>
                  <a:schemeClr val="bg1"/>
                </a:solidFill>
              </a:rPr>
              <a:t>-Vinay Verma</a:t>
            </a:r>
          </a:p>
          <a:p>
            <a:r>
              <a:rPr lang="en-IN" sz="2799" i="1" dirty="0">
                <a:solidFill>
                  <a:schemeClr val="bg1"/>
                </a:solidFill>
              </a:rPr>
              <a:t>-Adithya.L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35578-062B-1DBF-98A3-35960A7830B3}"/>
              </a:ext>
            </a:extLst>
          </p:cNvPr>
          <p:cNvSpPr txBox="1"/>
          <p:nvPr/>
        </p:nvSpPr>
        <p:spPr>
          <a:xfrm>
            <a:off x="8380428" y="4429132"/>
            <a:ext cx="3214710" cy="1138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999" dirty="0">
                <a:solidFill>
                  <a:schemeClr val="bg1">
                    <a:lumMod val="95000"/>
                  </a:schemeClr>
                </a:solidFill>
              </a:rPr>
              <a:t>INSTRUCTOR</a:t>
            </a:r>
          </a:p>
          <a:p>
            <a:r>
              <a:rPr lang="en-IN" sz="2799" dirty="0">
                <a:solidFill>
                  <a:schemeClr val="bg1">
                    <a:lumMod val="95000"/>
                  </a:schemeClr>
                </a:solidFill>
              </a:rPr>
              <a:t>DR.DOOTIKA VATS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496" y="500042"/>
            <a:ext cx="74295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Analysis of Commercial banks of India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665388" y="1357298"/>
            <a:ext cx="45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Assets = -3995 + 11.58 Revenues</a:t>
            </a:r>
          </a:p>
          <a:p>
            <a:r>
              <a:rPr lang="en-IN" dirty="0"/>
              <a:t>R-Sq = 98.8%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7EE5-EDD7-C9C2-A342-7CAE174A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36318-EF79-675D-23EB-A01955ED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"/>
            <a:ext cx="12188825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36826" cy="156966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/>
              <a:t>Location of Private Sector Banks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960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C0A95-9DDD-886F-72A0-DEC19538B85E}"/>
              </a:ext>
            </a:extLst>
          </p:cNvPr>
          <p:cNvSpPr txBox="1"/>
          <p:nvPr/>
        </p:nvSpPr>
        <p:spPr>
          <a:xfrm>
            <a:off x="1701924" y="54868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/>
              <a:t>               Regional Rural Banks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55AC4-AF3D-BAEC-7BB0-B097EA018E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2000"/>
                    </a14:imgEffect>
                    <a14:imgEffect>
                      <a14:saturation sat="123000"/>
                    </a14:imgEffect>
                    <a14:imgEffect>
                      <a14:brightnessContrast bright="1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152"/>
            <a:ext cx="121888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D1776-CE80-F6D5-B3F8-EA7BA371CF1C}"/>
              </a:ext>
            </a:extLst>
          </p:cNvPr>
          <p:cNvSpPr txBox="1"/>
          <p:nvPr/>
        </p:nvSpPr>
        <p:spPr>
          <a:xfrm>
            <a:off x="477788" y="561661"/>
            <a:ext cx="1036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      Regional Rural Banks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11A05-0C60-FD91-BBC8-80A04F77D498}"/>
              </a:ext>
            </a:extLst>
          </p:cNvPr>
          <p:cNvSpPr txBox="1"/>
          <p:nvPr/>
        </p:nvSpPr>
        <p:spPr>
          <a:xfrm>
            <a:off x="1053852" y="2204864"/>
            <a:ext cx="105851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3600" b="1" dirty="0"/>
              <a:t>Reason behind spreading all over the India</a:t>
            </a:r>
          </a:p>
          <a:p>
            <a:r>
              <a:rPr lang="en-IN" sz="3600" b="1" dirty="0"/>
              <a:t>(almost every state)</a:t>
            </a:r>
          </a:p>
          <a:p>
            <a:endParaRPr lang="en-IN" sz="3600" b="1" dirty="0"/>
          </a:p>
          <a:p>
            <a:pPr>
              <a:buFont typeface="Wingdings" pitchFamily="2" charset="2"/>
              <a:buChar char="Ø"/>
            </a:pPr>
            <a:r>
              <a:rPr lang="en-IN" sz="3600" b="1" dirty="0"/>
              <a:t>Branch distribution of RRB</a:t>
            </a:r>
          </a:p>
          <a:p>
            <a:endParaRPr lang="en-IN" sz="3600" b="1" dirty="0"/>
          </a:p>
          <a:p>
            <a:pPr>
              <a:buFont typeface="Wingdings" pitchFamily="2" charset="2"/>
              <a:buChar char="Ø"/>
            </a:pPr>
            <a:r>
              <a:rPr lang="en-IN" sz="3600" b="1" dirty="0"/>
              <a:t>Share of assets in RRB</a:t>
            </a:r>
          </a:p>
          <a:p>
            <a:pPr>
              <a:buFont typeface="Wingdings" pitchFamily="2" charset="2"/>
              <a:buChar char="Ø"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216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F956A-F602-9892-B496-A141CF8F1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665388" cy="206210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/>
              <a:t>Location of HQ of Regional Rural Banks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79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5915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825" cy="684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266471.jpg"/>
          <p:cNvPicPr>
            <a:picLocks noChangeAspect="1"/>
          </p:cNvPicPr>
          <p:nvPr/>
        </p:nvPicPr>
        <p:blipFill>
          <a:blip r:embed="rId2">
            <a:lum bright="8000"/>
          </a:blip>
          <a:stretch>
            <a:fillRect/>
          </a:stretch>
        </p:blipFill>
        <p:spPr>
          <a:xfrm>
            <a:off x="0" y="0"/>
            <a:ext cx="12380956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51140" y="2786058"/>
            <a:ext cx="7358114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SHINY APP (GROUP -15)</a:t>
            </a:r>
            <a:endParaRPr lang="en-US" sz="4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1-09 at 12.00.18 PM">
            <a:hlinkClick r:id="" action="ppaction://media"/>
            <a:extLst>
              <a:ext uri="{FF2B5EF4-FFF2-40B4-BE49-F238E27FC236}">
                <a16:creationId xmlns:a16="http://schemas.microsoft.com/office/drawing/2014/main" id="{A87A4ED5-0085-824B-23B9-685EF4D6DC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7384"/>
            <a:ext cx="12188825" cy="69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6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ACKNOWLEDGEMENT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36694" y="2285992"/>
            <a:ext cx="1000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We would like to express our gratitude to </a:t>
            </a:r>
            <a:r>
              <a:rPr lang="en-IN" sz="2800" i="1" u="sng" dirty="0"/>
              <a:t>Dr. </a:t>
            </a:r>
            <a:r>
              <a:rPr lang="en-IN" sz="2800" i="1" u="sng" dirty="0" err="1"/>
              <a:t>Dootika</a:t>
            </a:r>
            <a:r>
              <a:rPr lang="en-IN" sz="2800" i="1" u="sng" dirty="0"/>
              <a:t> Vats </a:t>
            </a:r>
            <a:r>
              <a:rPr lang="en-IN" sz="2800" dirty="0"/>
              <a:t>for her contribution to the completion of the project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2028F5-72DD-CCBD-5FBF-5DBC29D74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993" y="44624"/>
            <a:ext cx="1446831" cy="131267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400046B-8936-1E51-2CE5-6B91DA2FB77C}"/>
              </a:ext>
            </a:extLst>
          </p:cNvPr>
          <p:cNvSpPr/>
          <p:nvPr/>
        </p:nvSpPr>
        <p:spPr>
          <a:xfrm>
            <a:off x="3934172" y="476672"/>
            <a:ext cx="3960440" cy="15121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4AB071-3765-3B57-5A3E-766775EF2954}"/>
              </a:ext>
            </a:extLst>
          </p:cNvPr>
          <p:cNvSpPr/>
          <p:nvPr/>
        </p:nvSpPr>
        <p:spPr>
          <a:xfrm>
            <a:off x="3934172" y="476672"/>
            <a:ext cx="3960440" cy="15121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COMMERCIAL BANKS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4612D0-872A-F2B0-6813-5036AFB3F44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5914392" y="1988840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144CC35-36A5-E6E5-37CE-1A6E22BF82BA}"/>
              </a:ext>
            </a:extLst>
          </p:cNvPr>
          <p:cNvCxnSpPr/>
          <p:nvPr/>
        </p:nvCxnSpPr>
        <p:spPr>
          <a:xfrm rot="10800000">
            <a:off x="3574132" y="2492896"/>
            <a:ext cx="234026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6A783F6-732D-6A30-0EC6-8B7D3E55E30F}"/>
              </a:ext>
            </a:extLst>
          </p:cNvPr>
          <p:cNvSpPr/>
          <p:nvPr/>
        </p:nvSpPr>
        <p:spPr>
          <a:xfrm>
            <a:off x="1341888" y="1700808"/>
            <a:ext cx="2895136" cy="21568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</a:t>
            </a:r>
          </a:p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SECTOR</a:t>
            </a:r>
          </a:p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BANKS</a:t>
            </a:r>
          </a:p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SBI, Indian bank,  Uco bank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895C6F4-DE21-153D-F8F4-D797E05B3E02}"/>
              </a:ext>
            </a:extLst>
          </p:cNvPr>
          <p:cNvCxnSpPr>
            <a:stCxn id="15" idx="4"/>
          </p:cNvCxnSpPr>
          <p:nvPr/>
        </p:nvCxnSpPr>
        <p:spPr>
          <a:xfrm rot="16200000" flipH="1">
            <a:off x="6809193" y="1094039"/>
            <a:ext cx="1342746" cy="3132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F6B9512-3691-5F05-D519-F6056F90B65C}"/>
              </a:ext>
            </a:extLst>
          </p:cNvPr>
          <p:cNvCxnSpPr>
            <a:cxnSpLocks/>
          </p:cNvCxnSpPr>
          <p:nvPr/>
        </p:nvCxnSpPr>
        <p:spPr>
          <a:xfrm rot="5400000">
            <a:off x="3016068" y="2161451"/>
            <a:ext cx="3456386" cy="2340273"/>
          </a:xfrm>
          <a:prstGeom prst="bentConnector3">
            <a:avLst>
              <a:gd name="adj1" fmla="val 1416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BD96967-2745-287D-0F0F-26AB56BEDB27}"/>
              </a:ext>
            </a:extLst>
          </p:cNvPr>
          <p:cNvSpPr/>
          <p:nvPr/>
        </p:nvSpPr>
        <p:spPr>
          <a:xfrm>
            <a:off x="8594742" y="2000240"/>
            <a:ext cx="2969428" cy="2423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</a:t>
            </a:r>
          </a:p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SECTOR</a:t>
            </a:r>
          </a:p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BANKS</a:t>
            </a:r>
          </a:p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Axis bank, ICICI bank, HDFC bank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3EE788B-25A3-6A23-DBAE-1944D8E4690D}"/>
              </a:ext>
            </a:extLst>
          </p:cNvPr>
          <p:cNvSpPr/>
          <p:nvPr/>
        </p:nvSpPr>
        <p:spPr>
          <a:xfrm>
            <a:off x="1098664" y="4221087"/>
            <a:ext cx="3495550" cy="21368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REGIONAL RURAL</a:t>
            </a:r>
          </a:p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BANKS</a:t>
            </a:r>
          </a:p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</a:t>
            </a:r>
            <a:r>
              <a:rPr lang="en-US" sz="2000" dirty="0">
                <a:solidFill>
                  <a:schemeClr val="tx1"/>
                </a:solidFill>
              </a:rPr>
              <a:t>Nagaland Rural Bank, </a:t>
            </a:r>
            <a:br>
              <a:rPr lang="en-US" sz="2000" u="sng" dirty="0">
                <a:solidFill>
                  <a:schemeClr val="tx1"/>
                </a:solidFill>
                <a:hlinkClick r:id="rId3"/>
              </a:rPr>
            </a:br>
            <a:r>
              <a:rPr lang="en-US" sz="2000" dirty="0">
                <a:solidFill>
                  <a:schemeClr val="tx1"/>
                </a:solidFill>
              </a:rPr>
              <a:t>Odisa Gramya Bank</a:t>
            </a:r>
            <a:endParaRPr lang="en-I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11-09 at 09.47.30_521dffe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8000" y="714356"/>
            <a:ext cx="307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THANK YOU!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6180" y="5286388"/>
            <a:ext cx="25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GROUP -15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B9DB1-7CFD-DEC8-B6BA-4F1DA5B7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                       </a:t>
            </a:r>
          </a:p>
        </p:txBody>
      </p:sp>
      <p:pic>
        <p:nvPicPr>
          <p:cNvPr id="11" name="Content Placeholder 10" descr="6395-02-banking-powerpoint-template-1.jpg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88825" cy="6858000"/>
          </a:xfrm>
        </p:spPr>
      </p:pic>
      <p:sp>
        <p:nvSpPr>
          <p:cNvPr id="12" name="TextBox 11"/>
          <p:cNvSpPr txBox="1"/>
          <p:nvPr/>
        </p:nvSpPr>
        <p:spPr>
          <a:xfrm>
            <a:off x="522248" y="642918"/>
            <a:ext cx="828680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Calibri" pitchFamily="34" charset="0"/>
                <a:cs typeface="Calibri" pitchFamily="34" charset="0"/>
              </a:rPr>
              <a:t>Data collection</a:t>
            </a:r>
            <a:endParaRPr lang="en-US" sz="6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3686" y="2428868"/>
            <a:ext cx="1121576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b="1" dirty="0">
                <a:latin typeface="Arial" pitchFamily="34" charset="0"/>
                <a:cs typeface="Arial" pitchFamily="34" charset="0"/>
              </a:rPr>
              <a:t>ASSETS AND REVENUES OF VARIOUS COMMERCIAL BANKS</a:t>
            </a:r>
          </a:p>
          <a:p>
            <a:pPr>
              <a:buFont typeface="Wingdings" pitchFamily="2" charset="2"/>
              <a:buChar char="Ø"/>
            </a:pPr>
            <a:endParaRPr lang="en-IN" sz="2800" b="1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800" b="1" dirty="0">
                <a:latin typeface="Arial" pitchFamily="34" charset="0"/>
                <a:cs typeface="Arial" pitchFamily="34" charset="0"/>
              </a:rPr>
              <a:t>BRANCHES ACROSS INDIA</a:t>
            </a:r>
          </a:p>
          <a:p>
            <a:endParaRPr lang="en-IN" sz="2800" b="1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800" b="1" dirty="0">
                <a:latin typeface="Arial" pitchFamily="34" charset="0"/>
                <a:cs typeface="Arial" pitchFamily="34" charset="0"/>
              </a:rPr>
              <a:t>GOVERNMENT SHARE HOLDING IN PUBLIC SECTOR BANKS</a:t>
            </a:r>
          </a:p>
          <a:p>
            <a:r>
              <a:rPr lang="en-IN" sz="2800" b="1" dirty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IN" sz="2800" b="1" dirty="0">
                <a:latin typeface="Arial" pitchFamily="34" charset="0"/>
                <a:cs typeface="Arial" pitchFamily="34" charset="0"/>
              </a:rPr>
              <a:t>LOCATION OF HEADQUARTERS IN INDIA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6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                     </a:t>
            </a:r>
            <a:r>
              <a:rPr lang="en-US" b="1" dirty="0">
                <a:ln w="0"/>
                <a:solidFill>
                  <a:schemeClr val="tx2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PUBLIC SECTOR BANKS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A18CFB-1AA3-CA82-CCD7-F81C129CF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1098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A446DF-ACFB-5B88-0C14-D04E32AFB8B8}"/>
              </a:ext>
            </a:extLst>
          </p:cNvPr>
          <p:cNvSpPr txBox="1"/>
          <p:nvPr/>
        </p:nvSpPr>
        <p:spPr>
          <a:xfrm>
            <a:off x="2133972" y="1857364"/>
            <a:ext cx="91450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 b="1" i="1" dirty="0"/>
          </a:p>
          <a:p>
            <a:pPr>
              <a:buFont typeface="Wingdings" pitchFamily="2" charset="2"/>
              <a:buChar char="Ø"/>
            </a:pPr>
            <a:r>
              <a:rPr lang="en-IN" sz="3600" b="1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Association between assets and revenue of the bank</a:t>
            </a:r>
          </a:p>
          <a:p>
            <a:pPr>
              <a:buFont typeface="Wingdings" pitchFamily="2" charset="2"/>
              <a:buChar char="Ø"/>
            </a:pPr>
            <a:r>
              <a:rPr lang="en-IN" sz="3600" b="1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Government share in the banks</a:t>
            </a:r>
          </a:p>
          <a:p>
            <a:pPr>
              <a:buFont typeface="Wingdings" pitchFamily="2" charset="2"/>
              <a:buChar char="Ø"/>
            </a:pPr>
            <a:r>
              <a:rPr lang="en-IN" sz="3600" b="1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Reason behind the geographical location of  headquarters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27A7D-9E44-927F-6F17-171651B15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Assets </a:t>
            </a:r>
            <a:r>
              <a:rPr lang="en-IN" dirty="0" err="1"/>
              <a:t>vs</a:t>
            </a:r>
            <a:r>
              <a:rPr lang="en-IN" dirty="0"/>
              <a:t> Revenues of Public Sector Banks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-24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665520" y="2857496"/>
            <a:ext cx="428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Assets = 58503 + 12.53 Revenues</a:t>
            </a:r>
          </a:p>
          <a:p>
            <a:r>
              <a:rPr lang="en-IN" dirty="0"/>
              <a:t>R- Sq =99.8%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4D593-BB89-C707-083D-B7FC5CE91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957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4"/>
            <a:ext cx="3308330" cy="230832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dirty="0"/>
              <a:t>Location of Headquarters of Public Sector Banks in India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248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CF928-3564-126B-B225-DC8E5875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PRIVATE SECTOR BANKS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E7A8F-464E-7A7E-09AB-A175AF08D6C1}"/>
              </a:ext>
            </a:extLst>
          </p:cNvPr>
          <p:cNvSpPr txBox="1"/>
          <p:nvPr/>
        </p:nvSpPr>
        <p:spPr>
          <a:xfrm>
            <a:off x="1989956" y="2348880"/>
            <a:ext cx="9362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Why the private sector banks are deprived of assets and revenues as of public sector banks  ??</a:t>
            </a:r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B7BDE-E162-1078-2F14-B89D970F1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-28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62"/>
            <a:ext cx="12188824" cy="69294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>
              <a:schemeClr val="accent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995B7-821F-309F-21D8-3B6734C0BCA6}"/>
              </a:ext>
            </a:extLst>
          </p:cNvPr>
          <p:cNvSpPr txBox="1"/>
          <p:nvPr/>
        </p:nvSpPr>
        <p:spPr>
          <a:xfrm>
            <a:off x="549796" y="2714620"/>
            <a:ext cx="112332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4000" b="1" i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the private sector banks are deprived of assets and revenues as of public sector banks ?</a:t>
            </a:r>
          </a:p>
          <a:p>
            <a:pPr>
              <a:buFont typeface="Wingdings" pitchFamily="2" charset="2"/>
              <a:buChar char="Ø"/>
            </a:pPr>
            <a:r>
              <a:rPr lang="en-IN" sz="4000" b="1" i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Geographical location of headquarters</a:t>
            </a:r>
          </a:p>
          <a:p>
            <a:pPr>
              <a:buFont typeface="Wingdings" pitchFamily="2" charset="2"/>
              <a:buChar char="Ø"/>
            </a:pPr>
            <a:r>
              <a:rPr lang="en-IN" sz="4000" b="1" i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 of branches of various private sector banks across India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124" y="571480"/>
            <a:ext cx="878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itchFamily="34" charset="0"/>
              </a:rPr>
              <a:t>Private Sector Banks</a:t>
            </a:r>
            <a:endParaRPr lang="en-US" sz="4800" dirty="0">
              <a:solidFill>
                <a:schemeClr val="accent1">
                  <a:lumMod val="40000"/>
                  <a:lumOff val="60000"/>
                </a:schemeClr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602297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2973" y="0"/>
            <a:ext cx="61658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306</TotalTime>
  <Words>304</Words>
  <Application>Microsoft Office PowerPoint</Application>
  <PresentationFormat>Custom</PresentationFormat>
  <Paragraphs>64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Rounded MT Bold</vt:lpstr>
      <vt:lpstr>Calibri</vt:lpstr>
      <vt:lpstr>Cambria</vt:lpstr>
      <vt:lpstr>Wingdings</vt:lpstr>
      <vt:lpstr>Currency Symbols 16x9</vt:lpstr>
      <vt:lpstr>PowerPoint Presentation</vt:lpstr>
      <vt:lpstr>PowerPoint Presentation</vt:lpstr>
      <vt:lpstr>                                                      </vt:lpstr>
      <vt:lpstr>                       PUBLIC SECTOR BANKS</vt:lpstr>
      <vt:lpstr>PowerPoint Presentation</vt:lpstr>
      <vt:lpstr>Assets vs Revenues of Public Sector Banks</vt:lpstr>
      <vt:lpstr>PowerPoint Presentation</vt:lpstr>
      <vt:lpstr>                     PRIVATE SECTOR BANKS</vt:lpstr>
      <vt:lpstr>Add a Slide Title - 1</vt:lpstr>
      <vt:lpstr>Add a Slide Title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ACKNOWLEDGEMENT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Adithya Lingala</dc:creator>
  <cp:lastModifiedBy>vinay kumar</cp:lastModifiedBy>
  <cp:revision>23</cp:revision>
  <dcterms:created xsi:type="dcterms:W3CDTF">2023-11-08T18:38:36Z</dcterms:created>
  <dcterms:modified xsi:type="dcterms:W3CDTF">2023-11-09T07:03:32Z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